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7" r:id="rId5"/>
    <p:sldId id="275" r:id="rId6"/>
    <p:sldId id="258" r:id="rId7"/>
    <p:sldId id="264" r:id="rId8"/>
    <p:sldId id="263" r:id="rId9"/>
    <p:sldId id="259" r:id="rId10"/>
    <p:sldId id="267" r:id="rId11"/>
    <p:sldId id="265" r:id="rId12"/>
    <p:sldId id="261" r:id="rId13"/>
    <p:sldId id="262" r:id="rId14"/>
    <p:sldId id="268" r:id="rId15"/>
    <p:sldId id="269" r:id="rId16"/>
    <p:sldId id="270" r:id="rId17"/>
    <p:sldId id="260" r:id="rId18"/>
    <p:sldId id="271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8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4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6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8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9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7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1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3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6850-2371-5749-9E90-C9DA96BED42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D9F9C-1C32-974F-B417-AF4974EB9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1553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CSCI 1103 CS 1 Honors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2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Machines &amp; their Languages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95214"/>
            <a:ext cx="9144000" cy="1655762"/>
          </a:xfrm>
        </p:spPr>
        <p:txBody>
          <a:bodyPr/>
          <a:lstStyle/>
          <a:p>
            <a:r>
              <a:rPr lang="en-US" dirty="0" smtClean="0"/>
              <a:t>Bits, bytes, sound, images,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YBC 7289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5" y="1398956"/>
            <a:ext cx="7977670" cy="53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3689268">
            <a:off x="4518036" y="1512307"/>
            <a:ext cx="368393" cy="2761207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71638" y="1810418"/>
            <a:ext cx="4465533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smtClean="0">
                <a:solidFill>
                  <a:schemeClr val="bg1"/>
                </a:solidFill>
              </a:rPr>
              <a:t>The missing 60</a:t>
            </a:r>
            <a:r>
              <a:rPr lang="en-US" sz="2800" baseline="30000" smtClean="0">
                <a:solidFill>
                  <a:schemeClr val="bg1"/>
                </a:solidFill>
              </a:rPr>
              <a:t>th</a:t>
            </a:r>
            <a:r>
              <a:rPr lang="en-US" sz="2800" smtClean="0">
                <a:solidFill>
                  <a:schemeClr val="bg1"/>
                </a:solidFill>
              </a:rPr>
              <a:t> digit</a:t>
            </a:r>
            <a:r>
              <a:rPr lang="en-US" sz="2800" dirty="0" smtClean="0">
                <a:solidFill>
                  <a:schemeClr val="bg1"/>
                </a:solidFill>
              </a:rPr>
              <a:t>: 0</a:t>
            </a:r>
          </a:p>
        </p:txBody>
      </p:sp>
    </p:spTree>
    <p:extLst>
      <p:ext uri="{BB962C8B-B14F-4D97-AF65-F5344CB8AC3E}">
        <p14:creationId xmlns:p14="http://schemas.microsoft.com/office/powerpoint/2010/main" val="669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781890">
            <a:off x="6760351" y="3562732"/>
            <a:ext cx="368393" cy="119326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61209" y="2750604"/>
            <a:ext cx="7081025" cy="1384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~300 CE: first evidence of modern decimal numerals with complete set of 10 decimal digit symbols: 0, </a:t>
            </a:r>
            <a:r>
              <a:rPr lang="mr-IN" sz="2800" dirty="0" smtClean="0">
                <a:solidFill>
                  <a:schemeClr val="bg1"/>
                </a:solidFill>
              </a:rPr>
              <a:t>…</a:t>
            </a:r>
            <a:r>
              <a:rPr lang="en-US" sz="2800" dirty="0" smtClean="0">
                <a:solidFill>
                  <a:schemeClr val="bg1"/>
                </a:solidFill>
              </a:rPr>
              <a:t>, 9</a:t>
            </a:r>
          </a:p>
        </p:txBody>
      </p:sp>
    </p:spTree>
    <p:extLst>
      <p:ext uri="{BB962C8B-B14F-4D97-AF65-F5344CB8AC3E}">
        <p14:creationId xmlns:p14="http://schemas.microsoft.com/office/powerpoint/2010/main" val="16508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5" name="Down Arrow 4"/>
          <p:cNvSpPr/>
          <p:nvPr/>
        </p:nvSpPr>
        <p:spPr>
          <a:xfrm rot="368663">
            <a:off x="6868888" y="2235051"/>
            <a:ext cx="368393" cy="2387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91776" y="564965"/>
            <a:ext cx="8006575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628 CE: Indian astronomer &amp; mathematician </a:t>
            </a:r>
            <a:r>
              <a:rPr lang="en-US" sz="2800" dirty="0" err="1" smtClean="0">
                <a:solidFill>
                  <a:schemeClr val="bg1"/>
                </a:solidFill>
              </a:rPr>
              <a:t>Brahmagupta</a:t>
            </a:r>
            <a:r>
              <a:rPr lang="en-US" sz="2800" dirty="0" smtClean="0">
                <a:solidFill>
                  <a:schemeClr val="bg1"/>
                </a:solidFill>
              </a:rPr>
              <a:t> publishes </a:t>
            </a:r>
            <a:r>
              <a:rPr lang="en-US" sz="2800" i="1" dirty="0" err="1" smtClean="0">
                <a:solidFill>
                  <a:schemeClr val="bg1"/>
                </a:solidFill>
              </a:rPr>
              <a:t>Brāhmasphuṭasiddhānta</a:t>
            </a:r>
            <a:r>
              <a:rPr lang="en-US" sz="2800" i="1" dirty="0" smtClean="0">
                <a:solidFill>
                  <a:schemeClr val="bg1"/>
                </a:solidFill>
              </a:rPr>
              <a:t>  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dirty="0">
                <a:solidFill>
                  <a:schemeClr val="bg1"/>
                </a:solidFill>
              </a:rPr>
              <a:t>the improved treatise of Brahma</a:t>
            </a:r>
            <a:r>
              <a:rPr lang="en-US" sz="2800" dirty="0" smtClean="0">
                <a:solidFill>
                  <a:schemeClr val="bg1"/>
                </a:solidFill>
              </a:rPr>
              <a:t>), mostly astronomy but includes laws of basic algebra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5" name="Down Arrow 4"/>
          <p:cNvSpPr/>
          <p:nvPr/>
        </p:nvSpPr>
        <p:spPr>
          <a:xfrm rot="2143017">
            <a:off x="6152405" y="1295388"/>
            <a:ext cx="368393" cy="184718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91776" y="564965"/>
            <a:ext cx="8006575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~780 CE: Muhammad </a:t>
            </a:r>
            <a:r>
              <a:rPr lang="en-US" sz="2800" dirty="0">
                <a:solidFill>
                  <a:schemeClr val="bg1"/>
                </a:solidFill>
              </a:rPr>
              <a:t>ibn </a:t>
            </a:r>
            <a:r>
              <a:rPr lang="en-US" sz="2800" dirty="0" smtClean="0">
                <a:solidFill>
                  <a:schemeClr val="bg1"/>
                </a:solidFill>
              </a:rPr>
              <a:t>Musa born in Khwarazm (present day Khiva, Uzbekistan)</a:t>
            </a:r>
          </a:p>
        </p:txBody>
      </p:sp>
    </p:spTree>
    <p:extLst>
      <p:ext uri="{BB962C8B-B14F-4D97-AF65-F5344CB8AC3E}">
        <p14:creationId xmlns:p14="http://schemas.microsoft.com/office/powerpoint/2010/main" val="2089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5" name="Down Arrow 4"/>
          <p:cNvSpPr/>
          <p:nvPr/>
        </p:nvSpPr>
        <p:spPr>
          <a:xfrm rot="2143017">
            <a:off x="6152405" y="1295388"/>
            <a:ext cx="368393" cy="184718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2143017">
            <a:off x="4132841" y="1473524"/>
            <a:ext cx="368393" cy="254438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91776" y="564965"/>
            <a:ext cx="8006575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~820 CE: Muhammad </a:t>
            </a:r>
            <a:r>
              <a:rPr lang="en-US" sz="2800" dirty="0">
                <a:solidFill>
                  <a:schemeClr val="bg1"/>
                </a:solidFill>
              </a:rPr>
              <a:t>ibn </a:t>
            </a:r>
            <a:r>
              <a:rPr lang="en-US" sz="2800" dirty="0" smtClean="0">
                <a:solidFill>
                  <a:schemeClr val="bg1"/>
                </a:solidFill>
              </a:rPr>
              <a:t>Musa relocates to the </a:t>
            </a:r>
            <a:r>
              <a:rPr lang="en-US" sz="2800" i="1" dirty="0" smtClean="0">
                <a:solidFill>
                  <a:schemeClr val="bg1"/>
                </a:solidFill>
              </a:rPr>
              <a:t>House of Wisdom</a:t>
            </a:r>
            <a:r>
              <a:rPr lang="en-US" sz="2800" dirty="0" smtClean="0">
                <a:solidFill>
                  <a:schemeClr val="bg1"/>
                </a:solidFill>
              </a:rPr>
              <a:t> in Baghdad, where he is known as Muhammad ibn Musa </a:t>
            </a:r>
            <a:r>
              <a:rPr lang="en-US" sz="2800" i="1" dirty="0" smtClean="0">
                <a:solidFill>
                  <a:schemeClr val="bg1"/>
                </a:solidFill>
              </a:rPr>
              <a:t>Al-Khwarizmi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– “the guy from Khwarazm”</a:t>
            </a:r>
          </a:p>
        </p:txBody>
      </p:sp>
    </p:spTree>
    <p:extLst>
      <p:ext uri="{BB962C8B-B14F-4D97-AF65-F5344CB8AC3E}">
        <p14:creationId xmlns:p14="http://schemas.microsoft.com/office/powerpoint/2010/main" val="15160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5" name="Down Arrow 4"/>
          <p:cNvSpPr/>
          <p:nvPr/>
        </p:nvSpPr>
        <p:spPr>
          <a:xfrm rot="2143017">
            <a:off x="6152405" y="1295388"/>
            <a:ext cx="368393" cy="184718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56878" y="564965"/>
            <a:ext cx="8735122" cy="44012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Al-Khwarizmi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studied Indian scientific texts including those of </a:t>
            </a:r>
            <a:r>
              <a:rPr lang="en-US" sz="2800" dirty="0" err="1" smtClean="0">
                <a:solidFill>
                  <a:schemeClr val="bg1"/>
                </a:solidFill>
              </a:rPr>
              <a:t>Brahmagupta</a:t>
            </a:r>
            <a:r>
              <a:rPr lang="en-US" sz="2800" dirty="0" smtClean="0">
                <a:solidFill>
                  <a:schemeClr val="bg1"/>
                </a:solidFill>
              </a:rPr>
              <a:t>. Among other things, he published in Arabic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>
                <a:solidFill>
                  <a:schemeClr val="bg1"/>
                </a:solidFill>
              </a:rPr>
              <a:t>kitāb</a:t>
            </a:r>
            <a:r>
              <a:rPr lang="en-US" sz="2800" i="1" dirty="0">
                <a:solidFill>
                  <a:schemeClr val="bg1"/>
                </a:solidFill>
              </a:rPr>
              <a:t> al-</a:t>
            </a:r>
            <a:r>
              <a:rPr lang="en-US" sz="2800" i="1" dirty="0" err="1">
                <a:solidFill>
                  <a:schemeClr val="bg1"/>
                </a:solidFill>
              </a:rPr>
              <a:t>ḥisāb</a:t>
            </a:r>
            <a:r>
              <a:rPr lang="en-US" sz="2800" i="1" dirty="0">
                <a:solidFill>
                  <a:schemeClr val="bg1"/>
                </a:solidFill>
              </a:rPr>
              <a:t> al-</a:t>
            </a:r>
            <a:r>
              <a:rPr lang="en-US" sz="2800" i="1" dirty="0" err="1">
                <a:solidFill>
                  <a:schemeClr val="bg1"/>
                </a:solidFill>
              </a:rPr>
              <a:t>hindī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smtClean="0">
                <a:solidFill>
                  <a:schemeClr val="bg1"/>
                </a:solidFill>
              </a:rPr>
              <a:t>(Book </a:t>
            </a:r>
            <a:r>
              <a:rPr lang="en-US" sz="2800" dirty="0">
                <a:solidFill>
                  <a:schemeClr val="bg1"/>
                </a:solidFill>
              </a:rPr>
              <a:t>on computation with Indian </a:t>
            </a:r>
            <a:r>
              <a:rPr lang="en-US" sz="2800" dirty="0" smtClean="0">
                <a:solidFill>
                  <a:schemeClr val="bg1"/>
                </a:solidFill>
              </a:rPr>
              <a:t>numerals);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>
                <a:solidFill>
                  <a:schemeClr val="bg1"/>
                </a:solidFill>
              </a:rPr>
              <a:t>kitab</a:t>
            </a:r>
            <a:r>
              <a:rPr lang="en-US" sz="2800" i="1" dirty="0">
                <a:solidFill>
                  <a:schemeClr val="bg1"/>
                </a:solidFill>
              </a:rPr>
              <a:t> al-jam' </a:t>
            </a:r>
            <a:r>
              <a:rPr lang="en-US" sz="2800" i="1" dirty="0" err="1">
                <a:solidFill>
                  <a:schemeClr val="bg1"/>
                </a:solidFill>
              </a:rPr>
              <a:t>wa'l-tafriq</a:t>
            </a:r>
            <a:r>
              <a:rPr lang="en-US" sz="2800" i="1" dirty="0">
                <a:solidFill>
                  <a:schemeClr val="bg1"/>
                </a:solidFill>
              </a:rPr>
              <a:t> al-</a:t>
            </a:r>
            <a:r>
              <a:rPr lang="en-US" sz="2800" i="1" dirty="0" err="1">
                <a:solidFill>
                  <a:schemeClr val="bg1"/>
                </a:solidFill>
              </a:rPr>
              <a:t>ḥisāb</a:t>
            </a:r>
            <a:r>
              <a:rPr lang="en-US" sz="2800" i="1" dirty="0">
                <a:solidFill>
                  <a:schemeClr val="bg1"/>
                </a:solidFill>
              </a:rPr>
              <a:t> al-</a:t>
            </a:r>
            <a:r>
              <a:rPr lang="en-US" sz="2800" i="1" dirty="0" err="1">
                <a:solidFill>
                  <a:schemeClr val="bg1"/>
                </a:solidFill>
              </a:rPr>
              <a:t>hindī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smtClean="0">
                <a:solidFill>
                  <a:schemeClr val="bg1"/>
                </a:solidFill>
              </a:rPr>
              <a:t>(Addition </a:t>
            </a:r>
            <a:r>
              <a:rPr lang="en-US" sz="2800" dirty="0">
                <a:solidFill>
                  <a:schemeClr val="bg1"/>
                </a:solidFill>
              </a:rPr>
              <a:t>and subtraction in Indian </a:t>
            </a:r>
            <a:r>
              <a:rPr lang="en-US" sz="2800" dirty="0" smtClean="0">
                <a:solidFill>
                  <a:schemeClr val="bg1"/>
                </a:solidFill>
              </a:rPr>
              <a:t>arithmetic) and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al-</a:t>
            </a:r>
            <a:r>
              <a:rPr lang="en-US" sz="2800" i="1" dirty="0" err="1" smtClean="0">
                <a:solidFill>
                  <a:schemeClr val="bg1"/>
                </a:solidFill>
              </a:rPr>
              <a:t>Kitāb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al-</a:t>
            </a:r>
            <a:r>
              <a:rPr lang="en-US" sz="2800" i="1" dirty="0" err="1">
                <a:solidFill>
                  <a:schemeClr val="bg1"/>
                </a:solidFill>
              </a:rPr>
              <a:t>mukhtaṣar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fī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ḥisāb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al-</a:t>
            </a:r>
            <a:r>
              <a:rPr lang="en-US" sz="2800" i="1" dirty="0" err="1">
                <a:solidFill>
                  <a:srgbClr val="FF0000"/>
                </a:solidFill>
              </a:rPr>
              <a:t>jabr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wal-muqābala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i="1" dirty="0" smtClean="0">
                <a:solidFill>
                  <a:schemeClr val="bg1"/>
                </a:solidFill>
              </a:rPr>
              <a:t>The Compendious Book on Calculation by Completion and Balancing)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59"/>
            <a:ext cx="12192000" cy="52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59"/>
            <a:ext cx="12192000" cy="5298281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2143017">
            <a:off x="3413929" y="1392313"/>
            <a:ext cx="368393" cy="184718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3298282">
            <a:off x="3707580" y="378747"/>
            <a:ext cx="368393" cy="184718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91776" y="564965"/>
            <a:ext cx="8006575" cy="22467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~1170 CE: Leonardo </a:t>
            </a:r>
            <a:r>
              <a:rPr lang="en-US" sz="2800" dirty="0" err="1" smtClean="0">
                <a:solidFill>
                  <a:schemeClr val="bg1"/>
                </a:solidFill>
              </a:rPr>
              <a:t>Bonacci</a:t>
            </a:r>
            <a:r>
              <a:rPr lang="en-US" sz="2800" dirty="0" smtClean="0">
                <a:solidFill>
                  <a:schemeClr val="bg1"/>
                </a:solidFill>
              </a:rPr>
              <a:t> di Pisa;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learns </a:t>
            </a:r>
            <a:r>
              <a:rPr lang="en-US" sz="2800" dirty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rabic mathematics/Hindu numeral system while living in Algeria with his father;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1202: publishes </a:t>
            </a:r>
            <a:r>
              <a:rPr lang="en-US" sz="2800" i="1" dirty="0" smtClean="0">
                <a:solidFill>
                  <a:schemeClr val="bg1"/>
                </a:solidFill>
              </a:rPr>
              <a:t>Liber Abaci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</a:rPr>
              <a:t>Book </a:t>
            </a:r>
            <a:r>
              <a:rPr lang="en-US" sz="2800" i="1" dirty="0">
                <a:solidFill>
                  <a:schemeClr val="bg1"/>
                </a:solidFill>
              </a:rPr>
              <a:t>of Calculation</a:t>
            </a:r>
            <a:r>
              <a:rPr lang="en-US" sz="2800" dirty="0" smtClean="0">
                <a:solidFill>
                  <a:schemeClr val="bg1"/>
                </a:solidFill>
              </a:rPr>
              <a:t>),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introducing </a:t>
            </a:r>
            <a:r>
              <a:rPr lang="en-US" sz="2800" i="1" dirty="0">
                <a:solidFill>
                  <a:schemeClr val="bg1"/>
                </a:solidFill>
              </a:rPr>
              <a:t>modus </a:t>
            </a:r>
            <a:r>
              <a:rPr lang="en-US" sz="2800" i="1" dirty="0" err="1" smtClean="0">
                <a:solidFill>
                  <a:schemeClr val="bg1"/>
                </a:solidFill>
              </a:rPr>
              <a:t>Indorum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in Europe.</a:t>
            </a:r>
            <a:endParaRPr lang="en-US" sz="28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86" y="0"/>
            <a:ext cx="8456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1776" y="564965"/>
            <a:ext cx="6947209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 Late Middle Age Europe, the Latinized form of </a:t>
            </a:r>
            <a:r>
              <a:rPr lang="en-US" sz="2800" i="1" dirty="0" smtClean="0">
                <a:solidFill>
                  <a:schemeClr val="bg1"/>
                </a:solidFill>
              </a:rPr>
              <a:t>Al-Khwarizmi, </a:t>
            </a:r>
            <a:r>
              <a:rPr lang="en-US" sz="2800" i="1" dirty="0" err="1" smtClean="0">
                <a:solidFill>
                  <a:schemeClr val="bg1"/>
                </a:solidFill>
              </a:rPr>
              <a:t>Algoritmi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and </a:t>
            </a:r>
            <a:r>
              <a:rPr lang="en-US" sz="2800" i="1" dirty="0">
                <a:solidFill>
                  <a:schemeClr val="bg1"/>
                </a:solidFill>
              </a:rPr>
              <a:t>Algorism</a:t>
            </a:r>
            <a:endParaRPr lang="en-US" sz="28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3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90" y="2507985"/>
            <a:ext cx="10515600" cy="17870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From Symbolic Numeral Systems </a:t>
            </a:r>
            <a:br>
              <a:rPr lang="en-US" dirty="0" smtClean="0"/>
            </a:b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smtClean="0"/>
              <a:t>Digital 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06" y="334536"/>
            <a:ext cx="5195455" cy="608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2255434"/>
            <a:ext cx="4237463" cy="31085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Abacists</a:t>
            </a:r>
            <a:r>
              <a:rPr lang="en-US" sz="2800" dirty="0" smtClean="0">
                <a:solidFill>
                  <a:schemeClr val="bg1"/>
                </a:solidFill>
              </a:rPr>
              <a:t> &amp; </a:t>
            </a:r>
            <a:r>
              <a:rPr lang="en-US" sz="2800" dirty="0" err="1" smtClean="0">
                <a:solidFill>
                  <a:schemeClr val="bg1"/>
                </a:solidFill>
              </a:rPr>
              <a:t>Algorists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In </a:t>
            </a:r>
            <a:r>
              <a:rPr lang="en-US" sz="2800" dirty="0" smtClean="0">
                <a:solidFill>
                  <a:schemeClr val="bg1"/>
                </a:solidFill>
              </a:rPr>
              <a:t>Late Middle Age Europe, the process of performing positional addition was known by the Latin word </a:t>
            </a:r>
            <a:r>
              <a:rPr lang="en-US" sz="2800" i="1" dirty="0" smtClean="0">
                <a:solidFill>
                  <a:schemeClr val="bg1"/>
                </a:solidFill>
              </a:rPr>
              <a:t>Algorism.</a:t>
            </a:r>
          </a:p>
        </p:txBody>
      </p:sp>
    </p:spTree>
    <p:extLst>
      <p:ext uri="{BB962C8B-B14F-4D97-AF65-F5344CB8AC3E}">
        <p14:creationId xmlns:p14="http://schemas.microsoft.com/office/powerpoint/2010/main" val="7775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20123" y="3244334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1877" y="2090172"/>
            <a:ext cx="4237463" cy="26776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1600 CE: </a:t>
            </a:r>
            <a:r>
              <a:rPr lang="en-US" sz="2800" dirty="0">
                <a:solidFill>
                  <a:schemeClr val="bg1"/>
                </a:solidFill>
              </a:rPr>
              <a:t>François </a:t>
            </a:r>
            <a:r>
              <a:rPr lang="en-US" sz="2800" dirty="0" err="1" smtClean="0">
                <a:solidFill>
                  <a:schemeClr val="bg1"/>
                </a:solidFill>
              </a:rPr>
              <a:t>Viète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new algebra</a:t>
            </a:r>
            <a:r>
              <a:rPr lang="en-US" sz="2800" dirty="0" smtClean="0">
                <a:solidFill>
                  <a:schemeClr val="bg1"/>
                </a:solidFill>
              </a:rPr>
              <a:t>, introduces basis of modern symbolic algebra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i="1" baseline="30000" dirty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           ax</a:t>
            </a:r>
            <a:r>
              <a:rPr lang="en-US" sz="2800" i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i="1" dirty="0" smtClean="0">
                <a:solidFill>
                  <a:schemeClr val="bg1"/>
                </a:solidFill>
              </a:rPr>
              <a:t> + </a:t>
            </a:r>
            <a:r>
              <a:rPr lang="en-US" sz="2800" i="1" dirty="0" err="1" smtClean="0">
                <a:solidFill>
                  <a:schemeClr val="bg1"/>
                </a:solidFill>
              </a:rPr>
              <a:t>bx</a:t>
            </a:r>
            <a:r>
              <a:rPr lang="en-US" sz="2800" i="1" dirty="0" smtClean="0">
                <a:solidFill>
                  <a:schemeClr val="bg1"/>
                </a:solidFill>
              </a:rPr>
              <a:t> + c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9838" y="0"/>
            <a:ext cx="12251838" cy="792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Ishango</a:t>
            </a:r>
            <a:r>
              <a:rPr lang="en-US" dirty="0" smtClean="0">
                <a:solidFill>
                  <a:schemeClr val="bg1"/>
                </a:solidFill>
              </a:rPr>
              <a:t> Bone, DR Congo 18,000 BCE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14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Neolithic Settlement </a:t>
            </a:r>
            <a:r>
              <a:rPr lang="en-US" dirty="0" err="1" smtClean="0"/>
              <a:t>Catal</a:t>
            </a:r>
            <a:r>
              <a:rPr lang="en-US" dirty="0" smtClean="0"/>
              <a:t> </a:t>
            </a:r>
            <a:r>
              <a:rPr lang="en-US" dirty="0" err="1" smtClean="0"/>
              <a:t>Höyük</a:t>
            </a:r>
            <a:r>
              <a:rPr lang="en-US" dirty="0" smtClean="0"/>
              <a:t> 7300 BCE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7" y="683645"/>
            <a:ext cx="10312321" cy="5501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6873" y="2273405"/>
            <a:ext cx="4641412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~3300 BCE: Stone quantity tokens (from present day Iraq)</a:t>
            </a:r>
          </a:p>
        </p:txBody>
      </p:sp>
    </p:spTree>
    <p:extLst>
      <p:ext uri="{BB962C8B-B14F-4D97-AF65-F5344CB8AC3E}">
        <p14:creationId xmlns:p14="http://schemas.microsoft.com/office/powerpoint/2010/main" val="20685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3689268">
            <a:off x="4543989" y="1468673"/>
            <a:ext cx="368393" cy="2820277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7394" y="531512"/>
            <a:ext cx="7081025" cy="22467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~2500 BCE: Sumerians/Babylonians develop a symbolic numeral system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Numerals as sequences of digit symbols impressed on clay tablets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Base 60 with 59 digit symbols</a:t>
            </a:r>
          </a:p>
        </p:txBody>
      </p:sp>
    </p:spTree>
    <p:extLst>
      <p:ext uri="{BB962C8B-B14F-4D97-AF65-F5344CB8AC3E}">
        <p14:creationId xmlns:p14="http://schemas.microsoft.com/office/powerpoint/2010/main" val="10872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65200"/>
            <a:ext cx="787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39"/>
            <a:ext cx="12192000" cy="649172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2729550">
            <a:off x="4161061" y="1396747"/>
            <a:ext cx="368393" cy="2565247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7394" y="531512"/>
            <a:ext cx="7482469" cy="1384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Meaning of an occurrence of a digit depends on its position in the sequence;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Sophisticated recursive algorithms</a:t>
            </a:r>
          </a:p>
        </p:txBody>
      </p:sp>
    </p:spTree>
    <p:extLst>
      <p:ext uri="{BB962C8B-B14F-4D97-AF65-F5344CB8AC3E}">
        <p14:creationId xmlns:p14="http://schemas.microsoft.com/office/powerpoint/2010/main" val="19551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19267</TotalTime>
  <Words>296</Words>
  <Application>Microsoft Macintosh PowerPoint</Application>
  <PresentationFormat>Widescreen</PresentationFormat>
  <Paragraphs>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 CSCI 1103 CS 1 Honors  Part 2  Machines &amp; their Languages</vt:lpstr>
      <vt:lpstr>From Symbolic Numeral Systems  to  Digital Computers</vt:lpstr>
      <vt:lpstr>Ishango Bone, DR Congo 18,000 BCE</vt:lpstr>
      <vt:lpstr>Neolithic Settlement Catal Höyük 7300 BCE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YBC 7289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CSCI 1103 CS 1 Honors  Part 2  Machines &amp; their Languages</dc:title>
  <dc:creator>Microsoft Office User</dc:creator>
  <cp:lastModifiedBy>Bob Muller</cp:lastModifiedBy>
  <cp:revision>34</cp:revision>
  <dcterms:created xsi:type="dcterms:W3CDTF">2019-10-18T12:07:30Z</dcterms:created>
  <dcterms:modified xsi:type="dcterms:W3CDTF">2020-10-14T17:59:22Z</dcterms:modified>
</cp:coreProperties>
</file>